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1250" r:id="rId6"/>
    <p:sldId id="1288" r:id="rId7"/>
    <p:sldId id="1293" r:id="rId8"/>
    <p:sldId id="1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60" userDrawn="1">
          <p15:clr>
            <a:srgbClr val="A4A3A4"/>
          </p15:clr>
        </p15:guide>
        <p15:guide id="2" pos="613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FB19E8-5232-3653-28FE-4377483FBBB8}" name="DIEBOLD Véronique" initials="VD" userId="S::veronique.diebold@axa.ch::e239c6fb-4325-4701-bc3a-0923040d15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>
        <p:guide pos="1760"/>
        <p:guide pos="613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DI Urs" userId="99596046-be5e-40a8-9ed0-8c25c9e2f7a7" providerId="ADAL" clId="{19A64669-02D2-4ECF-95A6-CC4BB27D7B17}"/>
    <pc:docChg chg="undo custSel modSld">
      <pc:chgData name="WILDI Urs" userId="99596046-be5e-40a8-9ed0-8c25c9e2f7a7" providerId="ADAL" clId="{19A64669-02D2-4ECF-95A6-CC4BB27D7B17}" dt="2024-12-15T14:06:31.647" v="26" actId="255"/>
      <pc:docMkLst>
        <pc:docMk/>
      </pc:docMkLst>
      <pc:sldChg chg="modSp mod">
        <pc:chgData name="WILDI Urs" userId="99596046-be5e-40a8-9ed0-8c25c9e2f7a7" providerId="ADAL" clId="{19A64669-02D2-4ECF-95A6-CC4BB27D7B17}" dt="2024-12-15T14:06:31.647" v="26" actId="255"/>
        <pc:sldMkLst>
          <pc:docMk/>
          <pc:sldMk cId="1993712288" sldId="1293"/>
        </pc:sldMkLst>
        <pc:spChg chg="mod">
          <ac:chgData name="WILDI Urs" userId="99596046-be5e-40a8-9ed0-8c25c9e2f7a7" providerId="ADAL" clId="{19A64669-02D2-4ECF-95A6-CC4BB27D7B17}" dt="2024-12-15T14:06:31.647" v="26" actId="255"/>
          <ac:spMkLst>
            <pc:docMk/>
            <pc:sldMk cId="1993712288" sldId="1293"/>
            <ac:spMk id="2" creationId="{8DD22D25-7B9B-4768-8360-5272ED2FC410}"/>
          </ac:spMkLst>
        </pc:spChg>
        <pc:spChg chg="mod">
          <ac:chgData name="WILDI Urs" userId="99596046-be5e-40a8-9ed0-8c25c9e2f7a7" providerId="ADAL" clId="{19A64669-02D2-4ECF-95A6-CC4BB27D7B17}" dt="2024-12-15T14:06:11.357" v="25" actId="1036"/>
          <ac:spMkLst>
            <pc:docMk/>
            <pc:sldMk cId="1993712288" sldId="1293"/>
            <ac:spMk id="10" creationId="{68348D16-773D-416D-A78D-EB9DCA02D89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59602820867629"/>
          <c:y val="3.8834951456310676E-2"/>
          <c:w val="0.63747585241813987"/>
          <c:h val="0.805602852158925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 ne sais pas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985E-4224-92D4-31AADB0F32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Non, certainement pas (1)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DE04EF-0614-42CE-869D-453B8A816434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D60530-51F0-40C9-8533-5254AA3D3E8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63EF11-4558-4B2E-B973-63165725FF9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103-4456-BA53-9E090F3D8A6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03-4456-BA53-9E090F3D8A6F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03-4456-BA53-9E090F3D8A6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D7-4F11-9E7A-F9946B5A5C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F00230D-861A-4583-9C97-97735872BCF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3E6-4439-BBC3-FF7FA2165F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ECA0509-EBBE-485B-AEE8-BCCD2DB0083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793-4CCC-9BF1-43DBCFD135C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EBA7DDD-9390-4641-A844-7304C5D75AA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5.3045017689208086E-2</c:v>
                </c:pt>
                <c:pt idx="1">
                  <c:v>4.6530850675982262E-2</c:v>
                </c:pt>
                <c:pt idx="2">
                  <c:v>5.97152494423418E-2</c:v>
                </c:pt>
                <c:pt idx="3">
                  <c:v>3.3461211220033343E-2</c:v>
                </c:pt>
                <c:pt idx="4">
                  <c:v>5.3668272801690717E-2</c:v>
                </c:pt>
                <c:pt idx="5">
                  <c:v>4.0175718947146638E-2</c:v>
                </c:pt>
                <c:pt idx="6">
                  <c:v>7.0852329568467251E-2</c:v>
                </c:pt>
                <c:pt idx="7">
                  <c:v>6.6904965581980072E-2</c:v>
                </c:pt>
                <c:pt idx="8">
                  <c:v>3.3416343554864301E-2</c:v>
                </c:pt>
                <c:pt idx="9">
                  <c:v>0.10872936420425497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Sheet1!$O$2:$O$11</c15:f>
                <c15:dlblRangeCache>
                  <c:ptCount val="10"/>
                  <c:pt idx="0">
                    <c:v>5%</c:v>
                  </c:pt>
                  <c:pt idx="1">
                    <c:v>5% </c:v>
                  </c:pt>
                  <c:pt idx="2">
                    <c:v>6% </c:v>
                  </c:pt>
                  <c:pt idx="3">
                    <c:v>3% </c:v>
                  </c:pt>
                  <c:pt idx="4">
                    <c:v>5% </c:v>
                  </c:pt>
                  <c:pt idx="5">
                    <c:v>4% </c:v>
                  </c:pt>
                  <c:pt idx="6">
                    <c:v>7% </c:v>
                  </c:pt>
                  <c:pt idx="7">
                    <c:v>7% </c:v>
                  </c:pt>
                  <c:pt idx="8">
                    <c:v>3% </c:v>
                  </c:pt>
                  <c:pt idx="9">
                    <c:v>11%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85E-4224-92D4-31AADB0F32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Non, je ne le pense pas (2)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F1B9BC-ED55-476C-AD73-A715E6FA91E3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DABF1D-898C-43DE-8511-CBA6D6BBF97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79D2EC-08FD-4A45-8C53-E846D554108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6F9FF89-BDD4-4A48-87B4-7BA5DB5139A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A073840-2ACA-4CDF-BD47-18B10B8002B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18CE6C1-0B95-4830-AB4A-CAC86B8FECA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751DF65-430C-4033-A196-9B682F9D14D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9216431-083C-4DCA-AFB3-3A4F82E7CA1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C1AF759-EE7C-4519-B31B-F68B9AA274E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A3D9AA4-88BD-4F7C-AE0A-A5E37D221E7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0.22334797982099042</c:v>
                </c:pt>
                <c:pt idx="1">
                  <c:v>0.17296871364505675</c:v>
                </c:pt>
                <c:pt idx="2">
                  <c:v>0.27493421951426572</c:v>
                </c:pt>
                <c:pt idx="3">
                  <c:v>0.13388544695107954</c:v>
                </c:pt>
                <c:pt idx="4">
                  <c:v>0.24254486691782678</c:v>
                </c:pt>
                <c:pt idx="5">
                  <c:v>0.25570790660099002</c:v>
                </c:pt>
                <c:pt idx="6">
                  <c:v>0.22428213045715786</c:v>
                </c:pt>
                <c:pt idx="7">
                  <c:v>0.29707375380171303</c:v>
                </c:pt>
                <c:pt idx="8">
                  <c:v>0.17895693083019168</c:v>
                </c:pt>
                <c:pt idx="9">
                  <c:v>0.34928040588562825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Sheet1!$P$2:$P$11</c15:f>
                <c15:dlblRangeCache>
                  <c:ptCount val="10"/>
                  <c:pt idx="0">
                    <c:v>22%</c:v>
                  </c:pt>
                  <c:pt idx="1">
                    <c:v>17% </c:v>
                  </c:pt>
                  <c:pt idx="2">
                    <c:v>27% A</c:v>
                  </c:pt>
                  <c:pt idx="3">
                    <c:v>13% </c:v>
                  </c:pt>
                  <c:pt idx="4">
                    <c:v>24% A</c:v>
                  </c:pt>
                  <c:pt idx="5">
                    <c:v>26% A</c:v>
                  </c:pt>
                  <c:pt idx="6">
                    <c:v>22% </c:v>
                  </c:pt>
                  <c:pt idx="7">
                    <c:v>30% A</c:v>
                  </c:pt>
                  <c:pt idx="8">
                    <c:v>18% </c:v>
                  </c:pt>
                  <c:pt idx="9">
                    <c:v>35%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85E-4224-92D4-31AADB0F32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Peut-être (3)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89BE6D-E01C-4B3E-85A7-1C1396A346B5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784551-37DA-4653-90CE-E4AE98A7ABD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E81677-F699-47F1-ABFC-60BFDC0EB4D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BA9F26B-6684-48CA-BE40-5D471C44D29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1781608-5540-42F8-A691-3E9CE0699C1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F644F23-C2B0-4A7B-9D46-3886163A37F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C0DAF6F-5DA7-4AE6-87C2-CAB73995C59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A2EB58F-22DF-4134-86D3-25790C43DC3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25FE86C-D44A-40C7-BA43-9DE041DA3A2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7E84655-4BE5-4191-ADF8-E6B7A51DD10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0.28577960960221727</c:v>
                </c:pt>
                <c:pt idx="1">
                  <c:v>0.28856888096600131</c:v>
                </c:pt>
                <c:pt idx="2">
                  <c:v>0.28292351359162299</c:v>
                </c:pt>
                <c:pt idx="3">
                  <c:v>0.30817705474926393</c:v>
                </c:pt>
                <c:pt idx="4">
                  <c:v>0.33157139176879996</c:v>
                </c:pt>
                <c:pt idx="5">
                  <c:v>0.29895121071253444</c:v>
                </c:pt>
                <c:pt idx="6">
                  <c:v>0.24719653488571156</c:v>
                </c:pt>
                <c:pt idx="7">
                  <c:v>0.21723154508420342</c:v>
                </c:pt>
                <c:pt idx="8">
                  <c:v>0.27413551560674559</c:v>
                </c:pt>
                <c:pt idx="9">
                  <c:v>0.31881259799765832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Sheet1!$Q$2:$Q$15</c15:f>
                <c15:dlblRangeCache>
                  <c:ptCount val="11"/>
                  <c:pt idx="0">
                    <c:v>29%</c:v>
                  </c:pt>
                  <c:pt idx="1">
                    <c:v>29% </c:v>
                  </c:pt>
                  <c:pt idx="2">
                    <c:v>28% </c:v>
                  </c:pt>
                  <c:pt idx="3">
                    <c:v>31% </c:v>
                  </c:pt>
                  <c:pt idx="4">
                    <c:v>33% </c:v>
                  </c:pt>
                  <c:pt idx="5">
                    <c:v>30% </c:v>
                  </c:pt>
                  <c:pt idx="6">
                    <c:v>25% </c:v>
                  </c:pt>
                  <c:pt idx="7">
                    <c:v>22% </c:v>
                  </c:pt>
                  <c:pt idx="8">
                    <c:v>27% </c:v>
                  </c:pt>
                  <c:pt idx="9">
                    <c:v>32%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85E-4224-92D4-31AADB0F32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Oui, je le pense (4)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6B75E4-47A3-403B-B128-33300E91B343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F484A7C-DA93-43E5-89CA-DE47D73845A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AD07C71-8182-48B3-A634-30A1901561D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728157-4B0C-4CCE-8861-91BFFB9B2F3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8A4861D-3525-4D24-8E62-F7A64222AB0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EA74778-3675-4D61-BCE0-E607DE410D3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4F9809-D51E-4126-A09B-8EF3816927E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3830220-CB5D-48F9-ACA0-395FD2C4353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EEC4CFA-5F33-4C23-9529-84058EC4D4F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B596BCC-8A3E-43AE-9FF5-9101C57C928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0.36191655065534961</c:v>
                </c:pt>
                <c:pt idx="1">
                  <c:v>0.39911679801368311</c:v>
                </c:pt>
                <c:pt idx="2">
                  <c:v>0.32382506932700722</c:v>
                </c:pt>
                <c:pt idx="3">
                  <c:v>0.41918381948804961</c:v>
                </c:pt>
                <c:pt idx="4">
                  <c:v>0.30400646814823717</c:v>
                </c:pt>
                <c:pt idx="5">
                  <c:v>0.37599564769903332</c:v>
                </c:pt>
                <c:pt idx="6">
                  <c:v>0.37135936440362088</c:v>
                </c:pt>
                <c:pt idx="7">
                  <c:v>0.33453291916299738</c:v>
                </c:pt>
                <c:pt idx="8">
                  <c:v>0.42002391184916688</c:v>
                </c:pt>
                <c:pt idx="9">
                  <c:v>0.19707248560818094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Sheet1!$R$2:$R$11</c15:f>
                <c15:dlblRangeCache>
                  <c:ptCount val="10"/>
                  <c:pt idx="0">
                    <c:v>36%</c:v>
                  </c:pt>
                  <c:pt idx="1">
                    <c:v>40% B</c:v>
                  </c:pt>
                  <c:pt idx="2">
                    <c:v>32% </c:v>
                  </c:pt>
                  <c:pt idx="3">
                    <c:v>42% </c:v>
                  </c:pt>
                  <c:pt idx="4">
                    <c:v>30% </c:v>
                  </c:pt>
                  <c:pt idx="5">
                    <c:v>38% </c:v>
                  </c:pt>
                  <c:pt idx="6">
                    <c:v>37% </c:v>
                  </c:pt>
                  <c:pt idx="7">
                    <c:v>33% </c:v>
                  </c:pt>
                  <c:pt idx="8">
                    <c:v>42% B</c:v>
                  </c:pt>
                  <c:pt idx="9">
                    <c:v>20%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9AC-43F7-A73D-DBE2F648F4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Oui, sans aucun doute (5)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762046-7C0A-4A1F-B378-BED1842B46ED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3D80E2-CA9F-485A-AC1B-403288FA204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1BE151D-8A08-427A-81D2-42C355F4DFC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BE7F68B-8944-4CC1-9681-99EE8885E72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FCE44A9-B8C4-4509-A7D9-88CEC57ABD9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8103-4456-BA53-9E090F3D8A6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91BF05B-9EF6-4DEB-AAC9-228B7A1D35F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3E8-4A5B-9489-B64FF070B07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9A9744E-A799-4D72-8D6E-13E2A09CF46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F6B3B65-0040-4313-A00A-D0FFA7648C2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3E8-4A5B-9489-B64FF070B077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7.591084223223285E-2</c:v>
                </c:pt>
                <c:pt idx="1">
                  <c:v>9.2814756699272999E-2</c:v>
                </c:pt>
                <c:pt idx="2">
                  <c:v>5.8601948124761293E-2</c:v>
                </c:pt>
                <c:pt idx="3">
                  <c:v>0.10529246759157676</c:v>
                </c:pt>
                <c:pt idx="4">
                  <c:v>6.8209000363447472E-2</c:v>
                </c:pt>
                <c:pt idx="5">
                  <c:v>2.9169516040296536E-2</c:v>
                </c:pt>
                <c:pt idx="6">
                  <c:v>8.6309640685044181E-2</c:v>
                </c:pt>
                <c:pt idx="7">
                  <c:v>8.425681636910759E-2</c:v>
                </c:pt>
                <c:pt idx="8">
                  <c:v>9.3467298159031403E-2</c:v>
                </c:pt>
                <c:pt idx="9">
                  <c:v>2.6105146304280947E-2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Sheet1!$S$2:$S$11</c15:f>
                <c15:dlblRangeCache>
                  <c:ptCount val="10"/>
                  <c:pt idx="0">
                    <c:v>8%</c:v>
                  </c:pt>
                  <c:pt idx="1">
                    <c:v>9% B</c:v>
                  </c:pt>
                  <c:pt idx="2">
                    <c:v>6% </c:v>
                  </c:pt>
                  <c:pt idx="3">
                    <c:v>11% C</c:v>
                  </c:pt>
                  <c:pt idx="4">
                    <c:v>7% </c:v>
                  </c:pt>
                  <c:pt idx="5">
                    <c:v>3% </c:v>
                  </c:pt>
                  <c:pt idx="6">
                    <c:v>9% </c:v>
                  </c:pt>
                  <c:pt idx="7">
                    <c:v>8% </c:v>
                  </c:pt>
                  <c:pt idx="8">
                    <c:v>9% B</c:v>
                  </c:pt>
                  <c:pt idx="9">
                    <c:v>3%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9AC-43F7-A73D-DBE2F648F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45028626061175"/>
          <c:y val="0.8453204268981086"/>
          <c:w val="0.64456891454747189"/>
          <c:h val="8.4356075084612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64758941886747"/>
          <c:y val="3.8834951456310676E-2"/>
          <c:w val="0.65589772834922377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E72032A-A2C1-4280-8FE6-4D325E4AF8A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BC6-4327-9C64-CAF48FDF93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78F6E6-A5D8-4F86-A0A3-795F1EC74BF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C6-4327-9C64-CAF48FDF93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9F7D1E-1E28-4DDE-91A8-CC11A6BBE9E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BC6-4327-9C64-CAF48FDF93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26A4A7-20C9-49E7-895E-D03A111CA32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BC6-4327-9C64-CAF48FDF93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C51DAC-A890-4E78-91F3-6E91E0C9986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BC6-4327-9C64-CAF48FDF93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3467AB5-1F05-40CD-ACBD-66BEC223A29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BC6-4327-9C64-CAF48FDF93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6FCC306-C396-438F-8439-CF9F89AA865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BC6-4327-9C64-CAF48FDF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Total 2024 [387]</c:v>
                </c:pt>
                <c:pt idx="1">
                  <c:v>A: hommes [199]</c:v>
                </c:pt>
                <c:pt idx="2">
                  <c:v>B: femmes [188]</c:v>
                </c:pt>
                <c:pt idx="3">
                  <c:v>A: 50–59 ans [267]</c:v>
                </c:pt>
                <c:pt idx="4">
                  <c:v>B: 60 ans et plus [120]</c:v>
                </c:pt>
                <c:pt idx="5">
                  <c:v>A: DE-CH [292]</c:v>
                </c:pt>
                <c:pt idx="6">
                  <c:v>B: FR-CH [95]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###0%">
                  <c:v>0.64369581667045239</c:v>
                </c:pt>
                <c:pt idx="1">
                  <c:v>0.66288180267006203</c:v>
                </c:pt>
                <c:pt idx="2">
                  <c:v>0.6237228579456362</c:v>
                </c:pt>
                <c:pt idx="3">
                  <c:v>0.56985240830355854</c:v>
                </c:pt>
                <c:pt idx="4">
                  <c:v>0.80819773680177787</c:v>
                </c:pt>
                <c:pt idx="5">
                  <c:v>0.67114683189026825</c:v>
                </c:pt>
                <c:pt idx="6">
                  <c:v>0.55645702266837715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Sheet1!$L$2:$L$8</c15:f>
                <c15:dlblRangeCache>
                  <c:ptCount val="7"/>
                  <c:pt idx="0">
                    <c:v>64%</c:v>
                  </c:pt>
                  <c:pt idx="1">
                    <c:v>66% </c:v>
                  </c:pt>
                  <c:pt idx="2">
                    <c:v>62% </c:v>
                  </c:pt>
                  <c:pt idx="3">
                    <c:v>57% </c:v>
                  </c:pt>
                  <c:pt idx="4">
                    <c:v>81% A</c:v>
                  </c:pt>
                  <c:pt idx="5">
                    <c:v>67% B</c:v>
                  </c:pt>
                  <c:pt idx="6">
                    <c:v>56%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0BA-424E-971C-FEABD631563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39A7B1-35FF-48CA-A40F-DD00E3E4F597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BC6-4327-9C64-CAF48FDF93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AE4771-62E0-4D46-9EEC-7903D5BF75E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A7AA38-1319-4011-ABE9-8DCECA02230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BC6-4327-9C64-CAF48FDF93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86B6E6-A914-4CB5-AC2A-27123005551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BC6-4327-9C64-CAF48FDF93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915C657-346D-4E94-93C6-28BC7FCDA79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BC6-4327-9C64-CAF48FDF93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1B2F927-58F2-4474-82DB-14CAC128F1A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7C4665D-BD27-4A20-A9D1-1EC975421B6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BC6-4327-9C64-CAF48FDF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Total 2024 [387]</c:v>
                </c:pt>
                <c:pt idx="1">
                  <c:v>A: hommes [199]</c:v>
                </c:pt>
                <c:pt idx="2">
                  <c:v>B: femmes [188]</c:v>
                </c:pt>
                <c:pt idx="3">
                  <c:v>A: 50–59 ans [267]</c:v>
                </c:pt>
                <c:pt idx="4">
                  <c:v>B: 60 ans et plus [120]</c:v>
                </c:pt>
                <c:pt idx="5">
                  <c:v>A: DE-CH [292]</c:v>
                </c:pt>
                <c:pt idx="6">
                  <c:v>B: FR-CH [95]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 formatCode="###0%">
                  <c:v>0.35630418332954689</c:v>
                </c:pt>
                <c:pt idx="1">
                  <c:v>0.33711819732993936</c:v>
                </c:pt>
                <c:pt idx="2">
                  <c:v>0.37627714205436485</c:v>
                </c:pt>
                <c:pt idx="3">
                  <c:v>0.43014759169644251</c:v>
                </c:pt>
                <c:pt idx="4">
                  <c:v>0.19180226319822269</c:v>
                </c:pt>
                <c:pt idx="5">
                  <c:v>0.3288531681097322</c:v>
                </c:pt>
                <c:pt idx="6">
                  <c:v>0.4435429773316234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Sheet1!$M$2:$M$8</c15:f>
                <c15:dlblRangeCache>
                  <c:ptCount val="7"/>
                  <c:pt idx="0">
                    <c:v>36%</c:v>
                  </c:pt>
                  <c:pt idx="1">
                    <c:v>34% </c:v>
                  </c:pt>
                  <c:pt idx="2">
                    <c:v>38% </c:v>
                  </c:pt>
                  <c:pt idx="3">
                    <c:v>43% B</c:v>
                  </c:pt>
                  <c:pt idx="4">
                    <c:v>19% </c:v>
                  </c:pt>
                  <c:pt idx="5">
                    <c:v>33% </c:v>
                  </c:pt>
                  <c:pt idx="6">
                    <c:v>44%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0BA-424E-971C-FEABD631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425413354445325"/>
          <c:y val="0.83384653426228639"/>
          <c:w val="0.13246165682887845"/>
          <c:h val="7.5324238486076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7186708551181"/>
          <c:y val="3.8834951456310676E-2"/>
          <c:w val="0.69810541418928462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C839BA4-3DAD-45AF-80A5-40D58695B616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07E-493A-9099-D748FEDC02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11B80A-C83F-4D08-8DB5-308336361AB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1A4-4546-8A25-DC04A3754F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FAFA37-AB5C-428F-8E59-493EDBEA1BF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1A4-4546-8A25-DC04A3754F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91D8622-9FF9-4652-B30F-142DEE689FE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07E-493A-9099-D748FEDC02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3EE6FC-9FAC-43BE-AAAB-C69B7A7A15D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93A-9099-D748FEDC02F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46EDB55-D6D7-4C60-A669-A01F8D2F0CA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07E-493A-9099-D748FEDC02F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D336633-A95E-4527-B81B-6F74422B0BB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1A4-4546-8A25-DC04A3754F6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6C6F379-A914-4392-944C-E7547520C79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1A4-4546-8A25-DC04A3754F6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6B118D1-F30B-4999-B8C9-93CA09C735A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56A-490D-8FD2-3C96D0FD3C5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515A3B8-8578-4CD3-824F-9C33861FA38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1A4-4546-8A25-DC04A3754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[387]</c:v>
                </c:pt>
                <c:pt idx="1">
                  <c:v>A: hommes [199]</c:v>
                </c:pt>
                <c:pt idx="2">
                  <c:v>B: femmes [188]</c:v>
                </c:pt>
                <c:pt idx="3">
                  <c:v>A: 50–59 ans [267]</c:v>
                </c:pt>
                <c:pt idx="4">
                  <c:v>B: 60 ans et plus [120]</c:v>
                </c:pt>
                <c:pt idx="5">
                  <c:v>A: ville [168]</c:v>
                </c:pt>
                <c:pt idx="6">
                  <c:v>B: agglomération [121]</c:v>
                </c:pt>
                <c:pt idx="7">
                  <c:v>C: campagne [98]</c:v>
                </c:pt>
                <c:pt idx="8">
                  <c:v>A: DE-CH [292]</c:v>
                </c:pt>
                <c:pt idx="9">
                  <c:v>B: FR-CH [95]</c:v>
                </c:pt>
              </c:strCache>
            </c:strRef>
          </c:cat>
          <c:val>
            <c:numRef>
              <c:f>Sheet1!$B$2:$B$11</c:f>
              <c:numCache>
                <c:formatCode>###0%</c:formatCode>
                <c:ptCount val="10"/>
                <c:pt idx="0">
                  <c:v>0.65148574288488914</c:v>
                </c:pt>
                <c:pt idx="1">
                  <c:v>0.68325835050569017</c:v>
                </c:pt>
                <c:pt idx="2">
                  <c:v>0.6184098832129924</c:v>
                </c:pt>
                <c:pt idx="3">
                  <c:v>0.61126768430552536</c:v>
                </c:pt>
                <c:pt idx="4">
                  <c:v>0.74108003446184423</c:v>
                </c:pt>
                <c:pt idx="5">
                  <c:v>0.66681453749253483</c:v>
                </c:pt>
                <c:pt idx="6">
                  <c:v>0.60450844870132181</c:v>
                </c:pt>
                <c:pt idx="7">
                  <c:v>0.68328048726918322</c:v>
                </c:pt>
                <c:pt idx="8">
                  <c:v>0.68451290225217787</c:v>
                </c:pt>
                <c:pt idx="9">
                  <c:v>0.5465260709221289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Sheet1!$L$2:$L$11</c15:f>
                <c15:dlblRangeCache>
                  <c:ptCount val="10"/>
                  <c:pt idx="0">
                    <c:v>65%</c:v>
                  </c:pt>
                  <c:pt idx="1">
                    <c:v>68% </c:v>
                  </c:pt>
                  <c:pt idx="2">
                    <c:v>62% </c:v>
                  </c:pt>
                  <c:pt idx="3">
                    <c:v>61% </c:v>
                  </c:pt>
                  <c:pt idx="4">
                    <c:v>74% A</c:v>
                  </c:pt>
                  <c:pt idx="5">
                    <c:v>67% </c:v>
                  </c:pt>
                  <c:pt idx="6">
                    <c:v>60% </c:v>
                  </c:pt>
                  <c:pt idx="7">
                    <c:v>68% </c:v>
                  </c:pt>
                  <c:pt idx="8">
                    <c:v>68% B</c:v>
                  </c:pt>
                  <c:pt idx="9">
                    <c:v>55%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35AA-499B-8166-0074EEF115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F2D32F-1D4F-4AE6-AB4F-CD73085EAE5E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5AA-499B-8166-0074EEF115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357761-B488-4C28-8CC9-CE62FFE90EA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5AA-499B-8166-0074EEF115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0B5091-12D9-4216-A0B3-8F8F7E0BB76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5AA-499B-8166-0074EEF115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FB22BA1-A7AB-4BA2-81E4-8A7E197C59F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5AA-499B-8166-0074EEF115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F955EA-3509-43C0-BDAC-2FAB370B28A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5AA-499B-8166-0074EEF115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0E02D75-7603-455A-826A-60680EC780D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5AA-499B-8166-0074EEF1150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1E60C3E-A345-48F7-BDCE-9B21EFBC6CB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5AA-499B-8166-0074EEF1150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B8530D1-E81E-4C6E-A7C3-F57C8B4F941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5AA-499B-8166-0074EEF1150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0BF6A1E-6D43-47D8-9A29-AD007E65C7E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5AA-499B-8166-0074EEF1150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9483087-E8F7-4B0F-8858-282D09ED439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5AA-499B-8166-0074EEF11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[387]</c:v>
                </c:pt>
                <c:pt idx="1">
                  <c:v>A: hommes [199]</c:v>
                </c:pt>
                <c:pt idx="2">
                  <c:v>B: femmes [188]</c:v>
                </c:pt>
                <c:pt idx="3">
                  <c:v>A: 50–59 ans [267]</c:v>
                </c:pt>
                <c:pt idx="4">
                  <c:v>B: 60 ans et plus [120]</c:v>
                </c:pt>
                <c:pt idx="5">
                  <c:v>A: ville [168]</c:v>
                </c:pt>
                <c:pt idx="6">
                  <c:v>B: agglomération [121]</c:v>
                </c:pt>
                <c:pt idx="7">
                  <c:v>C: campagne [98]</c:v>
                </c:pt>
                <c:pt idx="8">
                  <c:v>A: DE-CH [292]</c:v>
                </c:pt>
                <c:pt idx="9">
                  <c:v>B: FR-CH [95]</c:v>
                </c:pt>
              </c:strCache>
            </c:strRef>
          </c:cat>
          <c:val>
            <c:numRef>
              <c:f>Sheet1!$C$2:$C$11</c:f>
              <c:numCache>
                <c:formatCode>###0%</c:formatCode>
                <c:ptCount val="10"/>
                <c:pt idx="0">
                  <c:v>0.34851425711510997</c:v>
                </c:pt>
                <c:pt idx="1">
                  <c:v>0.31674164949431138</c:v>
                </c:pt>
                <c:pt idx="2">
                  <c:v>0.38159011678700866</c:v>
                </c:pt>
                <c:pt idx="3">
                  <c:v>0.38873231569447564</c:v>
                </c:pt>
                <c:pt idx="4">
                  <c:v>0.25891996553815666</c:v>
                </c:pt>
                <c:pt idx="5">
                  <c:v>0.33318546250746617</c:v>
                </c:pt>
                <c:pt idx="6">
                  <c:v>0.39549155129867886</c:v>
                </c:pt>
                <c:pt idx="7">
                  <c:v>0.31671951273081789</c:v>
                </c:pt>
                <c:pt idx="8">
                  <c:v>0.31548709774782258</c:v>
                </c:pt>
                <c:pt idx="9">
                  <c:v>0.4534739290778716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Sheet1!$M$2:$M$14</c15:f>
                <c15:dlblRangeCache>
                  <c:ptCount val="11"/>
                  <c:pt idx="0">
                    <c:v>35%</c:v>
                  </c:pt>
                  <c:pt idx="1">
                    <c:v>32% </c:v>
                  </c:pt>
                  <c:pt idx="2">
                    <c:v>38% </c:v>
                  </c:pt>
                  <c:pt idx="3">
                    <c:v>39% B</c:v>
                  </c:pt>
                  <c:pt idx="4">
                    <c:v>26% </c:v>
                  </c:pt>
                  <c:pt idx="5">
                    <c:v>33% </c:v>
                  </c:pt>
                  <c:pt idx="6">
                    <c:v>40% </c:v>
                  </c:pt>
                  <c:pt idx="7">
                    <c:v>32% </c:v>
                  </c:pt>
                  <c:pt idx="8">
                    <c:v>32% </c:v>
                  </c:pt>
                  <c:pt idx="9">
                    <c:v>45%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5AA-499B-8166-0074EEF11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056928155016182"/>
          <c:y val="0.85238139616922559"/>
          <c:w val="0.1303767190706179"/>
          <c:h val="5.4141537691724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31348807025"/>
          <c:y val="3.8834951456310676E-2"/>
          <c:w val="0.63868516780773477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J’ai déjà hérité.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3BDAA8-B7FB-4167-BCE2-07D395F42709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C14-4258-BB96-091F08218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2ED22B-C028-4217-96F7-BB7236DA795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C14-4258-BB96-091F082186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8F104E-BC6E-401D-B958-095EBF2C9E7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C14-4258-BB96-091F082186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4-4258-BB96-091F082186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14-4258-BB96-091F0821868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4-4258-BB96-091F082186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396FF4C-939F-4CF3-B70C-EE656271A01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C14-4258-BB96-091F082186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BB89A8-F2DB-4BD0-87F0-F1D0DF9A8C9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C14-4258-BB96-091F0821868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0DF7D0F-F5DF-4D4A-95AC-E6716B3B1CC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C14-4258-BB96-091F082186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268B5E1-196A-4F89-BBC1-770C58D9C20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C14-4258-BB96-091F08218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 formatCode="###0%">
                  <c:v>0.10002548774172101</c:v>
                </c:pt>
                <c:pt idx="1">
                  <c:v>9.8907921709462943E-2</c:v>
                </c:pt>
                <c:pt idx="2">
                  <c:v>0.10116982813389344</c:v>
                </c:pt>
                <c:pt idx="3">
                  <c:v>0</c:v>
                </c:pt>
                <c:pt idx="4">
                  <c:v>4.1604303470426729E-3</c:v>
                </c:pt>
                <c:pt idx="5">
                  <c:v>2.314837086616485E-2</c:v>
                </c:pt>
                <c:pt idx="6">
                  <c:v>0.17569703089802657</c:v>
                </c:pt>
                <c:pt idx="7">
                  <c:v>0.42493722914966464</c:v>
                </c:pt>
                <c:pt idx="8">
                  <c:v>9.8312622446243558E-2</c:v>
                </c:pt>
                <c:pt idx="9">
                  <c:v>0.1048846944305773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Sheet1!$L$2:$L$11</c15:f>
                <c15:dlblRangeCache>
                  <c:ptCount val="10"/>
                  <c:pt idx="0">
                    <c:v>10%</c:v>
                  </c:pt>
                  <c:pt idx="1">
                    <c:v>10% </c:v>
                  </c:pt>
                  <c:pt idx="2">
                    <c:v>10% </c:v>
                  </c:pt>
                  <c:pt idx="3">
                    <c:v>0% </c:v>
                  </c:pt>
                  <c:pt idx="4">
                    <c:v>0% </c:v>
                  </c:pt>
                  <c:pt idx="5">
                    <c:v>2% </c:v>
                  </c:pt>
                  <c:pt idx="6">
                    <c:v>18% BC</c:v>
                  </c:pt>
                  <c:pt idx="7">
                    <c:v>42% BCD</c:v>
                  </c:pt>
                  <c:pt idx="8">
                    <c:v>10% </c:v>
                  </c:pt>
                  <c:pt idx="9">
                    <c:v>10%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0BA-424E-971C-FEABD631563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Non, je suis tout à fait incapable de l’estimer.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902A2B-2BA2-45F8-9261-AFC8D0C5C70B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C14-4258-BB96-091F08218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21F80E-10C6-4808-BA8D-5C360691B51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40EB88-3C8F-4251-8917-64F5A7BDA52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C14-4258-BB96-091F082186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B43A95-DB6F-4939-AA8B-3718560BBD2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C14-4258-BB96-091F082186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3F0E389-1B57-43F5-BD4B-C4C9CE52AA7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C14-4258-BB96-091F082186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77A8B45-0A82-42FF-AC69-302F065FDED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24A2C16-1F5E-4640-A493-A5E714F9A52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C14-4258-BB96-091F082186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7A6C688-92C2-4C05-B67A-77642CB6E64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9697186-FAA1-4FE0-8771-692677B4A33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C14-4258-BB96-091F082186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4CA24FF-5886-4CB6-9436-3213A275802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C14-4258-BB96-091F08218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 formatCode="###0%">
                  <c:v>0.23874601011374286</c:v>
                </c:pt>
                <c:pt idx="1">
                  <c:v>0.20300533142577323</c:v>
                </c:pt>
                <c:pt idx="2">
                  <c:v>0.27534295480045851</c:v>
                </c:pt>
                <c:pt idx="3">
                  <c:v>0.30597974191859573</c:v>
                </c:pt>
                <c:pt idx="4">
                  <c:v>0.27671995027143093</c:v>
                </c:pt>
                <c:pt idx="5">
                  <c:v>0.25665217038618893</c:v>
                </c:pt>
                <c:pt idx="6">
                  <c:v>0.18355402268708162</c:v>
                </c:pt>
                <c:pt idx="7">
                  <c:v>0.13443846529469336</c:v>
                </c:pt>
                <c:pt idx="8">
                  <c:v>0.23672104533351626</c:v>
                </c:pt>
                <c:pt idx="9">
                  <c:v>0.24449060802857014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Sheet1!$M$2:$M$11</c15:f>
                <c15:dlblRangeCache>
                  <c:ptCount val="10"/>
                  <c:pt idx="0">
                    <c:v>24%</c:v>
                  </c:pt>
                  <c:pt idx="1">
                    <c:v>20% </c:v>
                  </c:pt>
                  <c:pt idx="2">
                    <c:v>28% A</c:v>
                  </c:pt>
                  <c:pt idx="3">
                    <c:v>31% DE</c:v>
                  </c:pt>
                  <c:pt idx="4">
                    <c:v>28% E</c:v>
                  </c:pt>
                  <c:pt idx="5">
                    <c:v>26% </c:v>
                  </c:pt>
                  <c:pt idx="6">
                    <c:v>18% </c:v>
                  </c:pt>
                  <c:pt idx="7">
                    <c:v>13% </c:v>
                  </c:pt>
                  <c:pt idx="8">
                    <c:v>24% </c:v>
                  </c:pt>
                  <c:pt idx="9">
                    <c:v>24%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0BA-424E-971C-FEABD6315631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Non, j’ai du mal à l’estimer.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8359C6-1F16-44BB-BAB6-9732291CADD3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90BA-424E-971C-FEABD63156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913CE6-FEA6-4387-BB6A-581B2118F67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503B05-67C0-48E4-A4EF-2EE0D0BFEAD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0BA-424E-971C-FEABD63156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0A4D746-6F91-4F1B-A843-E2AAD8D709D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0BA-424E-971C-FEABD63156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DB2DCA3-F3A1-4783-9C58-B2E82418AA3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0BA-424E-971C-FEABD63156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12A8128-8882-4B66-BA65-B140EDD17F7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9E921F8-DBCA-4539-AE38-7C297ACF655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90BA-424E-971C-FEABD63156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1E31294-978D-4FA6-800D-FB44B09FABF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FDAC042-F6B1-4072-A322-F6D5BF68315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90BA-424E-971C-FEABD631563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4826502-366A-43B1-BF57-CBCAADC4DA9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90BA-424E-971C-FEABD6315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 formatCode="###0%">
                  <c:v>0.29824704258072271</c:v>
                </c:pt>
                <c:pt idx="1">
                  <c:v>0.31916182554954431</c:v>
                </c:pt>
                <c:pt idx="2">
                  <c:v>0.27683118861423756</c:v>
                </c:pt>
                <c:pt idx="3">
                  <c:v>0.42684315615124385</c:v>
                </c:pt>
                <c:pt idx="4">
                  <c:v>0.35200332497013542</c:v>
                </c:pt>
                <c:pt idx="5">
                  <c:v>0.30495626223806216</c:v>
                </c:pt>
                <c:pt idx="6">
                  <c:v>0.21685898940773815</c:v>
                </c:pt>
                <c:pt idx="7">
                  <c:v>0.12450085252972037</c:v>
                </c:pt>
                <c:pt idx="8">
                  <c:v>0.27786994873317694</c:v>
                </c:pt>
                <c:pt idx="9">
                  <c:v>0.3560545718621364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Sheet1!$N$2:$N$11</c15:f>
                <c15:dlblRangeCache>
                  <c:ptCount val="10"/>
                  <c:pt idx="0">
                    <c:v>30%</c:v>
                  </c:pt>
                  <c:pt idx="1">
                    <c:v>32% </c:v>
                  </c:pt>
                  <c:pt idx="2">
                    <c:v>28% </c:v>
                  </c:pt>
                  <c:pt idx="3">
                    <c:v>43% DE</c:v>
                  </c:pt>
                  <c:pt idx="4">
                    <c:v>35% DE</c:v>
                  </c:pt>
                  <c:pt idx="5">
                    <c:v>30% E</c:v>
                  </c:pt>
                  <c:pt idx="6">
                    <c:v>22% </c:v>
                  </c:pt>
                  <c:pt idx="7">
                    <c:v>12% </c:v>
                  </c:pt>
                  <c:pt idx="8">
                    <c:v>28% </c:v>
                  </c:pt>
                  <c:pt idx="9">
                    <c:v>36%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90BA-424E-971C-FEABD6315631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Oui, j’en ai une assez bonne estimation.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1047CA-C74D-4F70-AB41-ECFF604AE14F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90BA-424E-971C-FEABD63156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F26ADD-BC26-4A78-98A4-887FB7F9413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9A6D0B-1795-4D39-BAAB-CEDCB2ABCA2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90BA-424E-971C-FEABD63156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F7B1F1B-3E16-4838-A216-C48655ECEF3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90BA-424E-971C-FEABD63156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6C32835-13B7-417E-B6EF-D3C8AAB55CE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90BA-424E-971C-FEABD63156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8A55F79-9378-45EF-90A3-133FB0277D9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BF84759-4B8B-4CFE-B98B-147A6BD5F0E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90BA-424E-971C-FEABD63156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6940ACA-C6C3-4980-976F-E36753770F2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48CF62B-F4C8-42C3-A94E-A480807E37A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90BA-424E-971C-FEABD631563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0CDE022-1A61-4A29-80AD-A5306F8CFDC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90BA-424E-971C-FEABD6315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 formatCode="###0%">
                  <c:v>0.26297263458887316</c:v>
                </c:pt>
                <c:pt idx="1">
                  <c:v>0.27350805191119182</c:v>
                </c:pt>
                <c:pt idx="2">
                  <c:v>0.25218481244474256</c:v>
                </c:pt>
                <c:pt idx="3">
                  <c:v>0.22894984913967764</c:v>
                </c:pt>
                <c:pt idx="4">
                  <c:v>0.27854191636263276</c:v>
                </c:pt>
                <c:pt idx="5">
                  <c:v>0.32244370138890616</c:v>
                </c:pt>
                <c:pt idx="6">
                  <c:v>0.28127252808716635</c:v>
                </c:pt>
                <c:pt idx="7">
                  <c:v>0.1641224229994227</c:v>
                </c:pt>
                <c:pt idx="8">
                  <c:v>0.26762997016796108</c:v>
                </c:pt>
                <c:pt idx="9">
                  <c:v>0.2497602960250089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Sheet1!$O$2:$O$11</c15:f>
                <c15:dlblRangeCache>
                  <c:ptCount val="10"/>
                  <c:pt idx="0">
                    <c:v>26%</c:v>
                  </c:pt>
                  <c:pt idx="1">
                    <c:v>27% </c:v>
                  </c:pt>
                  <c:pt idx="2">
                    <c:v>25% </c:v>
                  </c:pt>
                  <c:pt idx="3">
                    <c:v>23% </c:v>
                  </c:pt>
                  <c:pt idx="4">
                    <c:v>28% </c:v>
                  </c:pt>
                  <c:pt idx="5">
                    <c:v>32% E</c:v>
                  </c:pt>
                  <c:pt idx="6">
                    <c:v>28% </c:v>
                  </c:pt>
                  <c:pt idx="7">
                    <c:v>16% </c:v>
                  </c:pt>
                  <c:pt idx="8">
                    <c:v>27% </c:v>
                  </c:pt>
                  <c:pt idx="9">
                    <c:v>25%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5-90BA-424E-971C-FEABD631563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Oui, j’en ai une estimation très précise.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70B73A-99E5-4C13-B089-B2AA9C758A42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46B-493A-AA5E-4E875FB095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1DB450-98D7-4C30-8045-B3EB765F05B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46B-493A-AA5E-4E875FB095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00ACCF-2866-438E-A316-D722B7EB465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46B-493A-AA5E-4E875FB0959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B-493A-AA5E-4E875FB095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3E688B7-E62B-466B-8486-5F9CE5ADA1C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46B-493A-AA5E-4E875FB095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49A2A36-7BA3-4CD0-976C-742898995EF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46B-493A-AA5E-4E875FB0959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0361311-CEB7-4582-9BDD-BFED4F87E1B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46B-493A-AA5E-4E875FB0959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66393B9-83CD-42A6-93AB-0B0C3D7136C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46B-493A-AA5E-4E875FB0959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55ACB06-7642-4AEA-9E37-17D71170C56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46B-493A-AA5E-4E875FB0959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6B-493A-AA5E-4E875FB09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[1009]</c:v>
                </c:pt>
                <c:pt idx="1">
                  <c:v>A: hommes [510]</c:v>
                </c:pt>
                <c:pt idx="2">
                  <c:v>B: femmes [499]</c:v>
                </c:pt>
                <c:pt idx="3">
                  <c:v>A: 18–29 ans [210]</c:v>
                </c:pt>
                <c:pt idx="4">
                  <c:v>B: 30–39 ans [238]</c:v>
                </c:pt>
                <c:pt idx="5">
                  <c:v>C: 40–49 ans [174]</c:v>
                </c:pt>
                <c:pt idx="6">
                  <c:v>D: 50–59 ans [267]</c:v>
                </c:pt>
                <c:pt idx="7">
                  <c:v>E: 60 ans et plus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 formatCode="###0%">
                  <c:v>0.10000882497493825</c:v>
                </c:pt>
                <c:pt idx="1">
                  <c:v>0.10541686940402491</c:v>
                </c:pt>
                <c:pt idx="2">
                  <c:v>9.4471216006667399E-2</c:v>
                </c:pt>
                <c:pt idx="3">
                  <c:v>3.8227252790485861E-2</c:v>
                </c:pt>
                <c:pt idx="4">
                  <c:v>8.8574378048760338E-2</c:v>
                </c:pt>
                <c:pt idx="5">
                  <c:v>9.2799495120678865E-2</c:v>
                </c:pt>
                <c:pt idx="6">
                  <c:v>0.14261742891998935</c:v>
                </c:pt>
                <c:pt idx="7">
                  <c:v>0.15200103002650051</c:v>
                </c:pt>
                <c:pt idx="8">
                  <c:v>0.11946641331910231</c:v>
                </c:pt>
                <c:pt idx="9">
                  <c:v>4.4809829653710699E-2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Sheet1!$P$2:$P$11</c15:f>
                <c15:dlblRangeCache>
                  <c:ptCount val="10"/>
                  <c:pt idx="0">
                    <c:v>10%</c:v>
                  </c:pt>
                  <c:pt idx="1">
                    <c:v>11% </c:v>
                  </c:pt>
                  <c:pt idx="2">
                    <c:v>9% </c:v>
                  </c:pt>
                  <c:pt idx="3">
                    <c:v>4% </c:v>
                  </c:pt>
                  <c:pt idx="4">
                    <c:v>9% </c:v>
                  </c:pt>
                  <c:pt idx="5">
                    <c:v>9% </c:v>
                  </c:pt>
                  <c:pt idx="6">
                    <c:v>14% A</c:v>
                  </c:pt>
                  <c:pt idx="7">
                    <c:v>15% A</c:v>
                  </c:pt>
                  <c:pt idx="8">
                    <c:v>12% B</c:v>
                  </c:pt>
                  <c:pt idx="9">
                    <c:v>4%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09A9-42D9-B701-FD694A158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1018403870291"/>
          <c:y val="0.85779578986763305"/>
          <c:w val="0.84969244673550715"/>
          <c:h val="0.10298740018486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E2F55-6427-487F-B1F3-7E8D00909B1E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4F5C-FF10-435A-8866-C7BDFD122C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0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5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C8B5F-1A44-4780-A6E5-DD7B50307FF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15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9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C8B5F-1A44-4780-A6E5-DD7B50307FF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81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6F07B-D7C4-88A1-330A-9F6CDBF9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4BF8C1-04D8-A489-D6CA-41B71FD0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827DBB-A726-54E8-EB99-1D5B44B2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92B631-F94F-646F-51A5-892B213B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EF1770-A365-08FF-DDA1-247C3D40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4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EABCB-A208-E18D-DE28-6CBFE223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ADAAB4-A848-A785-3E4B-EEBF40C68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6E299-B497-58CC-8039-B8A88FCC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8EE602-0307-8BC4-2A56-9AA0965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BD7D1-FEF0-4BE8-13CF-F767D068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8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03F853-BA7A-382D-3778-D02475C12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FC4BAD-1A8C-1E9D-7D63-D7E89F9D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3FC8DE-E882-29BC-8BF4-BFDB48CC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50F7C7-1503-211B-5550-FA6481EF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ECF529-19D0-D2A8-A7EC-EA9B6A82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994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0477061-63BF-4881-A57C-017A909729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b="25087"/>
          <a:stretch/>
        </p:blipFill>
        <p:spPr bwMode="auto">
          <a:xfrm>
            <a:off x="0" y="1722000"/>
            <a:ext cx="6096000" cy="5136000"/>
          </a:xfrm>
          <a:prstGeom prst="rect">
            <a:avLst/>
          </a:prstGeom>
          <a:noFill/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B147E846-0215-4F74-8D4F-10E96961C8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9600" y="6088524"/>
            <a:ext cx="3686216" cy="26667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33" b="0">
                <a:solidFill>
                  <a:schemeClr val="bg1"/>
                </a:solidFill>
              </a:defRPr>
            </a:lvl1pPr>
            <a:lvl2pPr marL="408132" indent="0" algn="ctr">
              <a:buNone/>
              <a:defRPr sz="1733"/>
            </a:lvl2pPr>
            <a:lvl3pPr marL="816264" indent="0" algn="ctr">
              <a:buNone/>
              <a:defRPr sz="1600"/>
            </a:lvl3pPr>
            <a:lvl4pPr marL="1224396" indent="0" algn="ctr">
              <a:buNone/>
              <a:defRPr sz="1467"/>
            </a:lvl4pPr>
            <a:lvl5pPr marL="1632529" indent="0" algn="ctr">
              <a:buNone/>
              <a:defRPr sz="1467"/>
            </a:lvl5pPr>
            <a:lvl6pPr marL="2040661" indent="0" algn="ctr">
              <a:buNone/>
              <a:defRPr sz="1467"/>
            </a:lvl6pPr>
            <a:lvl7pPr marL="2448792" indent="0" algn="ctr">
              <a:buNone/>
              <a:defRPr sz="1467"/>
            </a:lvl7pPr>
            <a:lvl8pPr marL="2856925" indent="0" algn="ctr">
              <a:buNone/>
              <a:defRPr sz="1467"/>
            </a:lvl8pPr>
            <a:lvl9pPr marL="3265056" indent="0" algn="ctr">
              <a:buNone/>
              <a:defRPr sz="1467"/>
            </a:lvl9pPr>
          </a:lstStyle>
          <a:p>
            <a:r>
              <a:rPr lang="de-CH" noProof="0"/>
              <a:t>Datum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11B699F-6F9B-43E4-BD1E-289190C87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9600" y="5616000"/>
            <a:ext cx="3686400" cy="355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FontTx/>
              <a:buNone/>
              <a:defRPr sz="1733">
                <a:solidFill>
                  <a:schemeClr val="bg1"/>
                </a:solidFill>
              </a:defRPr>
            </a:lvl1pPr>
          </a:lstStyle>
          <a:p>
            <a:pPr lvl="0"/>
            <a:r>
              <a:rPr lang="de-CH" sz="1733" noProof="0"/>
              <a:t>Name</a:t>
            </a:r>
            <a:endParaRPr lang="de-CH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77E498-1D8E-4AEC-96A4-475D64C2B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  <p:sp>
        <p:nvSpPr>
          <p:cNvPr id="7" name="Titre 11">
            <a:extLst>
              <a:ext uri="{FF2B5EF4-FFF2-40B4-BE49-F238E27FC236}">
                <a16:creationId xmlns:a16="http://schemas.microsoft.com/office/drawing/2014/main" id="{5D1A904E-9843-41F6-872B-0AA13B24C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400" y="2566928"/>
            <a:ext cx="9297600" cy="2982848"/>
          </a:xfrm>
          <a:prstGeom prst="rect">
            <a:avLst/>
          </a:prstGeom>
        </p:spPr>
        <p:txBody>
          <a:bodyPr lIns="0" tIns="0" rIns="0" bIns="0" anchor="t"/>
          <a:lstStyle>
            <a:lvl1pPr marL="0" indent="1439964" algn="l" defTabSz="959976">
              <a:tabLst/>
              <a:defRPr sz="6667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de-CH" noProof="0"/>
              <a:t>Titel am Switch ausrichten</a:t>
            </a:r>
          </a:p>
        </p:txBody>
      </p:sp>
      <p:pic>
        <p:nvPicPr>
          <p:cNvPr id="2" name="Bild 8">
            <a:extLst>
              <a:ext uri="{FF2B5EF4-FFF2-40B4-BE49-F238E27FC236}">
                <a16:creationId xmlns:a16="http://schemas.microsoft.com/office/drawing/2014/main" id="{CF3B82E9-F0D2-DC03-80FB-062D385BB4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351" y="346332"/>
            <a:ext cx="1841772" cy="8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055ED-59AC-4CEE-8ED1-11BD355F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Inhaltsverzeichnis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B80AD-1C29-4E82-9488-7DDC90E40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F60AE-AECE-4B6E-B2F2-5187C5864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1C3962-F9EF-461E-BF5A-FDC899037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62B27A-223C-41B1-9B70-81857F3B6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84AA80-941B-4A7E-A276-DB4B3AD22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684" y="1492800"/>
            <a:ext cx="11063816" cy="4795200"/>
          </a:xfrm>
        </p:spPr>
        <p:txBody>
          <a:bodyPr>
            <a:normAutofit/>
          </a:bodyPr>
          <a:lstStyle>
            <a:lvl1pPr marL="457189" indent="-457189">
              <a:buSzPct val="100000"/>
              <a:buFont typeface="+mj-lt"/>
              <a:buAutoNum type="arabicPeriod"/>
              <a:defRPr sz="2400"/>
            </a:lvl1pPr>
          </a:lstStyle>
          <a:p>
            <a:pPr lvl="0"/>
            <a:r>
              <a:rPr lang="de-DE"/>
              <a:t>Kapitel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385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>
            <a:extLst>
              <a:ext uri="{FF2B5EF4-FFF2-40B4-BE49-F238E27FC236}">
                <a16:creationId xmlns:a16="http://schemas.microsoft.com/office/drawing/2014/main" id="{085DB0E1-261E-44BF-BAF0-A6DB397AA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2800" y="830400"/>
            <a:ext cx="5131200" cy="51648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Tx/>
              <a:buNone/>
              <a:defRPr sz="35732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/>
              <a:t>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695547-1440-4CDE-876C-22DF68A83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949000"/>
            <a:ext cx="12191999" cy="960000"/>
          </a:xfrm>
        </p:spPr>
        <p:txBody>
          <a:bodyPr/>
          <a:lstStyle>
            <a:lvl1pPr algn="ctr">
              <a:defRPr sz="6667" b="1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Kapitel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F4210B-838A-44B0-A0AB-34841A035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055ED-59AC-4CEE-8ED1-11BD355F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B80AD-1C29-4E82-9488-7DDC90E40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F60AE-AECE-4B6E-B2F2-5187C5864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1C3962-F9EF-461E-BF5A-FDC899037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62B27A-223C-41B1-9B70-81857F3B6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84AA80-941B-4A7E-A276-DB4B3AD22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684" y="1492800"/>
            <a:ext cx="11063816" cy="47952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C9874-3CCD-4EEB-B441-D0CE5D6AD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99AADD-E551-4A47-8BAB-78D41B64A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A234B7-2E8E-433D-906E-930495AC4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9B10FC9-DAFB-43A7-87AE-911C507BE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4F810E2-245B-4911-AD9E-7B4C3083EC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683" y="1492800"/>
            <a:ext cx="11064000" cy="4795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/>
              <a:t>Objekt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A02CE7-DF27-4D52-8430-001F1A73B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flä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01A4A8E-8670-4D9C-B97A-241EE8F83879}"/>
              </a:ext>
            </a:extLst>
          </p:cNvPr>
          <p:cNvSpPr/>
          <p:nvPr userDrawn="1"/>
        </p:nvSpPr>
        <p:spPr>
          <a:xfrm>
            <a:off x="3277794" y="-3744"/>
            <a:ext cx="8914207" cy="6861744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  <a:gd name="connsiteX0" fmla="*/ 430413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4304138 w 7250400"/>
              <a:gd name="connsiteY4" fmla="*/ 2607 h 6858000"/>
              <a:gd name="connsiteX0" fmla="*/ 4298973 w 7250400"/>
              <a:gd name="connsiteY0" fmla="*/ 0 h 6861744"/>
              <a:gd name="connsiteX1" fmla="*/ 7250400 w 7250400"/>
              <a:gd name="connsiteY1" fmla="*/ 3744 h 6861744"/>
              <a:gd name="connsiteX2" fmla="*/ 7250400 w 7250400"/>
              <a:gd name="connsiteY2" fmla="*/ 6861744 h 6861744"/>
              <a:gd name="connsiteX3" fmla="*/ 0 w 7250400"/>
              <a:gd name="connsiteY3" fmla="*/ 6861744 h 6861744"/>
              <a:gd name="connsiteX4" fmla="*/ 4298973 w 7250400"/>
              <a:gd name="connsiteY4" fmla="*/ 0 h 6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61744">
                <a:moveTo>
                  <a:pt x="4298973" y="0"/>
                </a:moveTo>
                <a:lnTo>
                  <a:pt x="7250400" y="3744"/>
                </a:lnTo>
                <a:lnTo>
                  <a:pt x="7250400" y="6861744"/>
                </a:lnTo>
                <a:lnTo>
                  <a:pt x="0" y="6861744"/>
                </a:lnTo>
                <a:lnTo>
                  <a:pt x="42989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720" tIns="71360" rIns="142720" bIns="71360" anchor="ctr"/>
          <a:lstStyle/>
          <a:p>
            <a:pPr algn="ctr" eaLnBrk="1" hangingPunct="1">
              <a:defRPr/>
            </a:pPr>
            <a:endParaRPr lang="fr-FR" sz="2400">
              <a:latin typeface="+mj-lt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695547-1440-4CDE-876C-22DF68A83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949000"/>
            <a:ext cx="12191999" cy="960000"/>
          </a:xfrm>
        </p:spPr>
        <p:txBody>
          <a:bodyPr/>
          <a:lstStyle>
            <a:lvl1pPr algn="ctr">
              <a:defRPr sz="6667" b="1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EA11EE-47E5-4DE5-9DC3-860CCB1D5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  <p:pic>
        <p:nvPicPr>
          <p:cNvPr id="7" name="Bild 8">
            <a:extLst>
              <a:ext uri="{FF2B5EF4-FFF2-40B4-BE49-F238E27FC236}">
                <a16:creationId xmlns:a16="http://schemas.microsoft.com/office/drawing/2014/main" id="{F96A9EC9-C023-48D8-8C5C-AB2116F16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7351" y="346332"/>
            <a:ext cx="1841772" cy="8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36000" y="1658057"/>
            <a:ext cx="11568000" cy="4462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1994" indent="-251994">
              <a:lnSpc>
                <a:spcPct val="100000"/>
              </a:lnSpc>
              <a:spcBef>
                <a:spcPts val="451"/>
              </a:spcBef>
              <a:buClr>
                <a:srgbClr val="027180"/>
              </a:buClr>
              <a:buSzPct val="110000"/>
              <a:buFont typeface="Wingdings" panose="05000000000000000000" pitchFamily="2" charset="2"/>
              <a:buChar char="§"/>
              <a:defRPr sz="1800"/>
            </a:lvl1pPr>
            <a:lvl2pPr marL="503987" indent="-251994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85000"/>
              <a:buFont typeface="Symbol" panose="05050102010706020507" pitchFamily="18" charset="2"/>
              <a:buChar char="-"/>
              <a:defRPr sz="1600"/>
            </a:lvl2pPr>
            <a:lvl3pPr marL="755981" indent="-251994">
              <a:lnSpc>
                <a:spcPct val="100000"/>
              </a:lnSpc>
              <a:spcBef>
                <a:spcPts val="351"/>
              </a:spcBef>
              <a:buClr>
                <a:srgbClr val="00008F"/>
              </a:buClr>
              <a:buSzPct val="110000"/>
              <a:buFont typeface="Wingdings" panose="05000000000000000000" pitchFamily="2" charset="2"/>
              <a:buChar char="§"/>
              <a:defRPr sz="1400"/>
            </a:lvl3pPr>
            <a:lvl4pPr marL="1007975" indent="-251994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1400"/>
            </a:lvl4pPr>
            <a:lvl5pPr marL="1259969" indent="-251994">
              <a:lnSpc>
                <a:spcPct val="100000"/>
              </a:lnSpc>
              <a:spcBef>
                <a:spcPts val="251"/>
              </a:spcBef>
              <a:buClr>
                <a:schemeClr val="tx1"/>
              </a:buClr>
              <a:buSzPct val="110000"/>
              <a:buFont typeface="Source Sans Pro" panose="020B0503030403020204" pitchFamily="34" charset="0"/>
              <a:buChar char="→"/>
              <a:defRPr sz="1400"/>
            </a:lvl5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 </a:t>
            </a:r>
          </a:p>
          <a:p>
            <a:pPr lvl="3"/>
            <a:r>
              <a:rPr lang="de-CH" noProof="0"/>
              <a:t>Vierte Ebene </a:t>
            </a:r>
          </a:p>
          <a:p>
            <a:pPr lvl="4"/>
            <a:r>
              <a:rPr lang="de-CH" noProof="0"/>
              <a:t>Fünfte Ebene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2E8577-CC1D-45DE-AE8D-CF009BE26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420" y="6360975"/>
            <a:ext cx="280800" cy="281027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BEBE7823-26D0-4763-B6F4-EE6645203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6516000"/>
            <a:ext cx="288000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latin typeface="Source Sans Pro" pitchFamily="34" charset="0"/>
              </a:defRPr>
            </a:lvl1pPr>
          </a:lstStyle>
          <a:p>
            <a:pPr algn="l"/>
            <a:fld id="{AB4D0077-BF62-4615-B421-B126B085B149}" type="slidenum">
              <a:rPr lang="de-CH" smtClean="0"/>
              <a:pPr algn="l"/>
              <a:t>‹Nr.›</a:t>
            </a:fld>
            <a:endParaRPr lang="de-CH"/>
          </a:p>
        </p:txBody>
      </p:sp>
      <p:sp>
        <p:nvSpPr>
          <p:cNvPr id="13" name="Fusszeilenplatzhalter 2">
            <a:extLst>
              <a:ext uri="{FF2B5EF4-FFF2-40B4-BE49-F238E27FC236}">
                <a16:creationId xmlns:a16="http://schemas.microsoft.com/office/drawing/2014/main" id="{B999B0B3-0758-4886-8759-E1184778C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00" y="6480000"/>
            <a:ext cx="2952000" cy="23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de-DE"/>
              <a:t>Vorsorgestudie 2024</a:t>
            </a:r>
            <a:endParaRPr lang="de-CH"/>
          </a:p>
        </p:txBody>
      </p:sp>
      <p:sp>
        <p:nvSpPr>
          <p:cNvPr id="15" name="Datumsplatzhalter 1">
            <a:extLst>
              <a:ext uri="{FF2B5EF4-FFF2-40B4-BE49-F238E27FC236}">
                <a16:creationId xmlns:a16="http://schemas.microsoft.com/office/drawing/2014/main" id="{31F1461E-E44B-4AD9-83A8-C670A2FC9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6000" y="6480000"/>
            <a:ext cx="2952000" cy="234000"/>
          </a:xfrm>
          <a:prstGeom prst="rect">
            <a:avLst/>
          </a:prstGeom>
        </p:spPr>
        <p:txBody>
          <a:bodyPr lIns="0" tIns="0" bIns="0" anchor="ctr"/>
          <a:lstStyle>
            <a:lvl1pPr>
              <a:defRPr sz="675">
                <a:solidFill>
                  <a:srgbClr val="FF0000"/>
                </a:solidFill>
              </a:defRPr>
            </a:lvl1pPr>
          </a:lstStyle>
          <a:p>
            <a:pPr algn="ctr"/>
            <a:endParaRPr lang="de-CH"/>
          </a:p>
        </p:txBody>
      </p:sp>
      <p:sp>
        <p:nvSpPr>
          <p:cNvPr id="20" name="Zusammenfassung">
            <a:extLst>
              <a:ext uri="{FF2B5EF4-FFF2-40B4-BE49-F238E27FC236}">
                <a16:creationId xmlns:a16="http://schemas.microsoft.com/office/drawing/2014/main" id="{C90DF61C-A118-4C44-8A12-2E74558E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" y="428783"/>
            <a:ext cx="11664000" cy="44964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B33FE48-8C07-4CA4-930F-1EBEBF28A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899284"/>
            <a:ext cx="11664000" cy="33723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805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12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3A61A-0AD8-9539-91E5-BEB356F5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F38B30-2844-EF63-BE93-29AF7169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31377-F360-70A2-2406-001C4E3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FC9089-4D5D-2716-4440-E70D9684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72532-A5DA-F2A6-30B3-CD35471F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6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9ABFB-8488-AE73-2104-0DA29718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9C522-4617-511C-6193-4A6C52285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4D6244-9826-F549-C850-316C3452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7AC66-238C-B62C-95CA-12263381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2096D1-F561-BB04-E8EF-7509691E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389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E05ED-98E5-4B8F-6039-96DD391A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FBC65-3562-7072-EB2B-57B816227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906332-9B04-2EF1-3E31-034410745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1D402E-9375-CDC2-A1C0-9C8F3E9B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8AA9FA-F5F4-837A-7996-19442B34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6DFBFC-66C8-006D-4A3F-FCAE0682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487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2C92-CD16-B437-9284-144EFC4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5A356-47AE-D80D-78C8-EE4520CB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C6BFA-B0EF-61D6-3573-821807D8B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9E3EE1-E260-6A0B-E96A-A5B6F8933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9DC1BD-79FD-9283-B269-7E0A81C6E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E7D2D6-C7AD-D3CC-916D-F26CC54A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D25F98-DB5C-7EDE-929E-4883B1ED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0208BA-A951-7073-42C8-7687A76C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82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2D2F7-AFE7-0211-25BF-10F17781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A50B03-0C55-7E52-88AC-55895C6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8E668B-E17B-D617-01FC-114EAA13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505A5D-67A9-ECA4-A629-7F0E5CF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63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39CED0-1FF5-6D84-42A7-CD607F3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8E114B-96B4-D137-A5AF-EB08A6E1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47E53-DA45-8D4F-0DF7-DFC8F008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848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2359C-7979-F397-6424-83E11210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AD1DF-C401-4E2A-3B5E-EA8FAFEC9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2CD926-56AE-4FF2-801C-47E607E47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97AE8A-D29D-C0F0-5DE9-235BB8B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72F0EC-B10F-62B7-0638-7C3D7AC0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0C2C2-6F4E-8D0B-FA80-792A068F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73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B25D7-447A-8585-7254-A07340EF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653799-9C9B-2114-A0ED-A2291C35C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9BC1F-807C-E21B-F9D6-78E9A57C6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2B1C9C-5979-CCE4-0E3F-E35AE3FA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07424D-FA66-DFCC-99FF-C47F97EC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1BC75A-C725-846E-F5C6-CA016AFE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85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506FC3-7F3E-0407-95A2-4CF654EE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925DB6-A5B9-3C73-2DB3-ACC79E0F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7B6B2-EA37-AA3E-B550-E944B7CD2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79B8-9F1E-4BC2-AD3D-35D4AA3526F6}" type="datetimeFigureOut">
              <a:rPr lang="de-CH" smtClean="0"/>
              <a:t>15.12.2024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F6F52-DE4E-FC68-2BE9-5CB8DB783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E353B5-FE00-7FE3-D7BD-03C8156CF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A171DE-C3E1-19F7-E2CD-897836FA7A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watermark"/>
              </p:ext>
            </p:extLst>
          </p:nvPr>
        </p:nvSpPr>
        <p:spPr>
          <a:xfrm>
            <a:off x="6004687" y="3413760"/>
            <a:ext cx="188913" cy="304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CH" sz="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##ch_internal##</a:t>
            </a:r>
          </a:p>
        </p:txBody>
      </p:sp>
    </p:spTree>
    <p:extLst>
      <p:ext uri="{BB962C8B-B14F-4D97-AF65-F5344CB8AC3E}">
        <p14:creationId xmlns:p14="http://schemas.microsoft.com/office/powerpoint/2010/main" val="32413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IPWMWatermarking" descr="{&quot;HashCode&quot;:1162763175,&quot;Placement&quot;:&quot;Header&quot;,&quot;Top&quot;:0.0,&quot;Left&quot;:0.0,&quot;SlideWidth&quot;:0,&quot;SlideHeight&quot;:0}">
            <a:extLst>
              <a:ext uri="{FF2B5EF4-FFF2-40B4-BE49-F238E27FC236}">
                <a16:creationId xmlns:a16="http://schemas.microsoft.com/office/drawing/2014/main" id="{26A13A80-0464-4F02-A25C-C70E47409F57}"/>
              </a:ext>
            </a:extLst>
          </p:cNvPr>
          <p:cNvSpPr txBox="1"/>
          <p:nvPr userDrawn="1"/>
        </p:nvSpPr>
        <p:spPr>
          <a:xfrm>
            <a:off x="0" y="1"/>
            <a:ext cx="12192000" cy="46166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vert="horz" rtlCol="0">
            <a:spAutoFit/>
          </a:bodyPr>
          <a:lstStyle/>
          <a:p>
            <a:endParaRPr lang="de-CH" sz="240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0CD259-A96C-467D-848A-D10FC67D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00" y="320401"/>
            <a:ext cx="11064000" cy="4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noProof="0"/>
              <a:t>Titel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FD262-7443-4DD5-8F34-A69D4473F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4800" y="6552000"/>
            <a:ext cx="2952000" cy="19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59976">
              <a:defRPr sz="1067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54BD5C-D4CB-4847-95F2-5CA9BC723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800" y="6552000"/>
            <a:ext cx="384000" cy="19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59976">
              <a:defRPr sz="1067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1326227-5B36-49F1-B154-06B0BE12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800" y="1492800"/>
            <a:ext cx="11064000" cy="47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97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59976" rtl="0" eaLnBrk="1" latinLnBrk="0" hangingPunct="1">
        <a:lnSpc>
          <a:spcPct val="100000"/>
        </a:lnSpc>
        <a:spcBef>
          <a:spcPct val="0"/>
        </a:spcBef>
        <a:buNone/>
        <a:defRPr lang="de-CH" sz="3200" kern="1200" dirty="0">
          <a:solidFill>
            <a:srgbClr val="00008F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359991" marR="0" indent="-359991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egoe UI Symbol" panose="020B0502040204020203" pitchFamily="34" charset="0"/>
        <a:buChar char=""/>
        <a:tabLst/>
        <a:defRPr sz="2133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719982" marR="0" indent="-359991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"/>
        <a:tabLst/>
        <a:defRPr sz="1867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55176" marR="0" indent="-239994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27180"/>
        </a:buClr>
        <a:buSzTx/>
        <a:buFont typeface="Symbol" panose="05050102010706020507" pitchFamily="18" charset="2"/>
        <a:buChar char="-"/>
        <a:tabLst/>
        <a:defRPr sz="1867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193770" marR="0" indent="-239994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435164" marR="0" indent="-239994" algn="l" defTabSz="959976" rtl="0" eaLnBrk="1" fontAlgn="base" latinLnBrk="0" hangingPunct="1">
        <a:lnSpc>
          <a:spcPct val="100000"/>
        </a:lnSpc>
        <a:spcBef>
          <a:spcPts val="384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88921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232360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575801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919240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1pPr>
      <a:lvl2pPr marL="34344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2pPr>
      <a:lvl3pPr marL="68688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3pPr>
      <a:lvl4pPr marL="103032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4pPr>
      <a:lvl5pPr marL="137376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5pPr>
      <a:lvl6pPr marL="171720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06064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40408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74752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197A2F5-B61C-4441-84A1-4A4E3D2634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36038"/>
              </p:ext>
            </p:extLst>
          </p:nvPr>
        </p:nvGraphicFramePr>
        <p:xfrm>
          <a:off x="198708" y="1482651"/>
          <a:ext cx="10882042" cy="505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Niveau de vie à la retraite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FBC17E-FB4A-43D0-AD79-FFDB7BDA0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Étude sur la prévoyance 2024</a:t>
            </a:r>
          </a:p>
        </p:txBody>
      </p:sp>
      <p:sp>
        <p:nvSpPr>
          <p:cNvPr id="9" name="Textfeld 26">
            <a:extLst>
              <a:ext uri="{FF2B5EF4-FFF2-40B4-BE49-F238E27FC236}">
                <a16:creationId xmlns:a16="http://schemas.microsoft.com/office/drawing/2014/main" id="{BF7B0E19-7B99-4480-9627-F6AC158996BA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1087499">
              <a:tabLst>
                <a:tab pos="361942" algn="l"/>
              </a:tabLst>
            </a:pPr>
            <a:r>
              <a:rPr lang="fr-FR" sz="1000">
                <a:solidFill>
                  <a:prstClr val="black">
                    <a:lumMod val="65000"/>
                    <a:lumOff val="35000"/>
                  </a:prstClr>
                </a:solidFill>
                <a:latin typeface="Source Sans Pro"/>
              </a:rPr>
              <a:t>Base: n = [ ] | Filtre: toutes les personnes interrogées | Les écarts significatifs avec une autre sous-catégorie sont indiqués par une majuscule (p &lt; 0,05).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Pensez-vous que vous pourrez maintenir votre niveau de vie habituel à la retraite?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BDF2CC2-02CF-4782-A9E1-3FFA143FD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84250"/>
              </p:ext>
            </p:extLst>
          </p:nvPr>
        </p:nvGraphicFramePr>
        <p:xfrm>
          <a:off x="9981255" y="1628822"/>
          <a:ext cx="552831" cy="39199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2831">
                  <a:extLst>
                    <a:ext uri="{9D8B030D-6E8A-4147-A177-3AD203B41FA5}">
                      <a16:colId xmlns:a16="http://schemas.microsoft.com/office/drawing/2014/main" val="1506629639"/>
                    </a:ext>
                  </a:extLst>
                </a:gridCol>
              </a:tblGrid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7517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3.3 B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78474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75656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3.4 BCE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333841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7523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lvl="0" indent="0" algn="l" defTabSz="51517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52131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19472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98302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3.4 B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838967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61273"/>
                  </a:ext>
                </a:extLst>
              </a:tr>
            </a:tbl>
          </a:graphicData>
        </a:graphic>
      </p:graphicFrame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AC55620-A513-41BE-9A20-5990675B286B}"/>
              </a:ext>
            </a:extLst>
          </p:cNvPr>
          <p:cNvCxnSpPr>
            <a:cxnSpLocks/>
          </p:cNvCxnSpPr>
          <p:nvPr/>
        </p:nvCxnSpPr>
        <p:spPr>
          <a:xfrm>
            <a:off x="1275201" y="2052853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40D3E4E-BEDD-47CE-9402-BA94CEE55A76}"/>
              </a:ext>
            </a:extLst>
          </p:cNvPr>
          <p:cNvCxnSpPr>
            <a:cxnSpLocks/>
          </p:cNvCxnSpPr>
          <p:nvPr/>
        </p:nvCxnSpPr>
        <p:spPr>
          <a:xfrm>
            <a:off x="1275201" y="2830245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94FE18D-985F-0781-B53A-E15CEF9ACEC2}"/>
              </a:ext>
            </a:extLst>
          </p:cNvPr>
          <p:cNvCxnSpPr>
            <a:cxnSpLocks/>
          </p:cNvCxnSpPr>
          <p:nvPr/>
        </p:nvCxnSpPr>
        <p:spPr>
          <a:xfrm>
            <a:off x="1275201" y="4746628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49A0B6A-0832-A1DE-E4E4-DA5EF83B8501}"/>
              </a:ext>
            </a:extLst>
          </p:cNvPr>
          <p:cNvSpPr txBox="1"/>
          <p:nvPr/>
        </p:nvSpPr>
        <p:spPr>
          <a:xfrm>
            <a:off x="9838544" y="1379906"/>
            <a:ext cx="695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Moyenne</a:t>
            </a:r>
          </a:p>
        </p:txBody>
      </p:sp>
    </p:spTree>
    <p:extLst>
      <p:ext uri="{BB962C8B-B14F-4D97-AF65-F5344CB8AC3E}">
        <p14:creationId xmlns:p14="http://schemas.microsoft.com/office/powerpoint/2010/main" val="357538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0229E410-C760-E751-C29E-ACF3D805E7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2160500"/>
              </p:ext>
            </p:extLst>
          </p:nvPr>
        </p:nvGraphicFramePr>
        <p:xfrm>
          <a:off x="198708" y="1492251"/>
          <a:ext cx="1057724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Plan de financement pour la retraite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Avez-vous déjà pris des dispositions pour le financement de votre retraite?													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117CF8D-01EC-BC1E-AC94-2D8A6C3285E3}"/>
              </a:ext>
            </a:extLst>
          </p:cNvPr>
          <p:cNvCxnSpPr>
            <a:cxnSpLocks/>
          </p:cNvCxnSpPr>
          <p:nvPr/>
        </p:nvCxnSpPr>
        <p:spPr>
          <a:xfrm>
            <a:off x="1205592" y="2231986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11">
            <a:extLst>
              <a:ext uri="{FF2B5EF4-FFF2-40B4-BE49-F238E27FC236}">
                <a16:creationId xmlns:a16="http://schemas.microsoft.com/office/drawing/2014/main" id="{769CC6A3-6CCF-E372-AF8C-F3DF33591358}"/>
              </a:ext>
            </a:extLst>
          </p:cNvPr>
          <p:cNvCxnSpPr>
            <a:cxnSpLocks/>
          </p:cNvCxnSpPr>
          <p:nvPr/>
        </p:nvCxnSpPr>
        <p:spPr>
          <a:xfrm>
            <a:off x="1205592" y="3330570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1">
            <a:extLst>
              <a:ext uri="{FF2B5EF4-FFF2-40B4-BE49-F238E27FC236}">
                <a16:creationId xmlns:a16="http://schemas.microsoft.com/office/drawing/2014/main" id="{98528523-790F-8B56-504D-AB0A99239738}"/>
              </a:ext>
            </a:extLst>
          </p:cNvPr>
          <p:cNvCxnSpPr>
            <a:cxnSpLocks/>
          </p:cNvCxnSpPr>
          <p:nvPr/>
        </p:nvCxnSpPr>
        <p:spPr>
          <a:xfrm>
            <a:off x="1205592" y="4440323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167CB4D4-9AAA-632F-4ECC-3FBEDF24D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Étude sur la prévoyance 2024</a:t>
            </a:r>
          </a:p>
        </p:txBody>
      </p:sp>
      <p:sp>
        <p:nvSpPr>
          <p:cNvPr id="12" name="Textfeld 26">
            <a:extLst>
              <a:ext uri="{FF2B5EF4-FFF2-40B4-BE49-F238E27FC236}">
                <a16:creationId xmlns:a16="http://schemas.microsoft.com/office/drawing/2014/main" id="{7E20C42E-FE6F-904F-FED2-F5BF91170C1D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</a:rPr>
              <a:t>Base: n = [ ] | Filtre: personnes de 50 ans et plus | Les écarts significatifs avec une autre sous-catégorie sont indiqués par une majuscule (p &lt; 0,05).</a:t>
            </a:r>
          </a:p>
        </p:txBody>
      </p:sp>
    </p:spTree>
    <p:extLst>
      <p:ext uri="{BB962C8B-B14F-4D97-AF65-F5344CB8AC3E}">
        <p14:creationId xmlns:p14="http://schemas.microsoft.com/office/powerpoint/2010/main" val="20686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7BBD4CB-7C31-E23D-5D76-08677251A82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4658828"/>
              </p:ext>
            </p:extLst>
          </p:nvPr>
        </p:nvGraphicFramePr>
        <p:xfrm>
          <a:off x="198708" y="1492251"/>
          <a:ext cx="993589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00008F"/>
                </a:solidFill>
                <a:effectLst/>
                <a:latin typeface="Source Sans Pro SemiBold" panose="020B0603030403020204" pitchFamily="34" charset="0"/>
                <a:ea typeface="Source Sans Pro" panose="020B0503030403020204" pitchFamily="34" charset="0"/>
                <a:cs typeface="SourceSansPro-Bold"/>
              </a:rPr>
              <a:t>Différences entre retrait en capital et rente en termes de fiscalité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Connaissez-vous les différences existant dans le traitement fiscal d’une rente et d’un versement en capital?												</a:t>
            </a: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</a:t>
            </a: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	</a:t>
            </a: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	</a:t>
            </a:r>
          </a:p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BCFC88C-B363-3C85-0E04-BDFD535784F9}"/>
              </a:ext>
            </a:extLst>
          </p:cNvPr>
          <p:cNvCxnSpPr>
            <a:cxnSpLocks/>
          </p:cNvCxnSpPr>
          <p:nvPr/>
        </p:nvCxnSpPr>
        <p:spPr>
          <a:xfrm>
            <a:off x="1275201" y="2059203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AFEEE3B-1666-A0C4-C85F-262D8B13EA80}"/>
              </a:ext>
            </a:extLst>
          </p:cNvPr>
          <p:cNvCxnSpPr>
            <a:cxnSpLocks/>
          </p:cNvCxnSpPr>
          <p:nvPr/>
        </p:nvCxnSpPr>
        <p:spPr>
          <a:xfrm>
            <a:off x="1275201" y="283024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E03FD29-8630-3A82-AED4-264F40FE9375}"/>
              </a:ext>
            </a:extLst>
          </p:cNvPr>
          <p:cNvCxnSpPr>
            <a:cxnSpLocks/>
          </p:cNvCxnSpPr>
          <p:nvPr/>
        </p:nvCxnSpPr>
        <p:spPr>
          <a:xfrm>
            <a:off x="1275201" y="4759328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1399652-EE11-E13A-5C11-9AAA1FEDCA4C}"/>
              </a:ext>
            </a:extLst>
          </p:cNvPr>
          <p:cNvCxnSpPr>
            <a:cxnSpLocks/>
          </p:cNvCxnSpPr>
          <p:nvPr/>
        </p:nvCxnSpPr>
        <p:spPr>
          <a:xfrm>
            <a:off x="1275201" y="361129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A1C33E7B-289B-02B2-0D56-3A529C79D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Étude sur la prévoyance 2024</a:t>
            </a:r>
          </a:p>
        </p:txBody>
      </p:sp>
      <p:sp>
        <p:nvSpPr>
          <p:cNvPr id="9" name="Textfeld 26">
            <a:extLst>
              <a:ext uri="{FF2B5EF4-FFF2-40B4-BE49-F238E27FC236}">
                <a16:creationId xmlns:a16="http://schemas.microsoft.com/office/drawing/2014/main" id="{7798FD24-BB76-B864-15DA-24CB79DD376B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</a:rPr>
              <a:t>Base: n = [ ] | Filtre: personnes de 50 ans et plus | Les écarts significatifs avec une autre sous-catégorie sont indiqués par une majuscule (p &lt; 0,05).</a:t>
            </a:r>
          </a:p>
        </p:txBody>
      </p:sp>
    </p:spTree>
    <p:extLst>
      <p:ext uri="{BB962C8B-B14F-4D97-AF65-F5344CB8AC3E}">
        <p14:creationId xmlns:p14="http://schemas.microsoft.com/office/powerpoint/2010/main" val="199371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0229E410-C760-E751-C29E-ACF3D805E7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2786265"/>
              </p:ext>
            </p:extLst>
          </p:nvPr>
        </p:nvGraphicFramePr>
        <p:xfrm>
          <a:off x="198707" y="1492252"/>
          <a:ext cx="10866573" cy="459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Source Sans Pro SemiBold" panose="020B0603030403020204" pitchFamily="34" charset="0"/>
              </a:rPr>
              <a:t>Évaluation de l’héritage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fr-FR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Savez-vous si vous hériterez un jour, et si oui, de combien? 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21DEF77-6CF4-60D9-DEE0-6059C5773380}"/>
              </a:ext>
            </a:extLst>
          </p:cNvPr>
          <p:cNvCxnSpPr>
            <a:cxnSpLocks/>
          </p:cNvCxnSpPr>
          <p:nvPr/>
        </p:nvCxnSpPr>
        <p:spPr>
          <a:xfrm>
            <a:off x="1275201" y="2052853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BB90C85-460A-3B14-F366-3DA2C65FB877}"/>
              </a:ext>
            </a:extLst>
          </p:cNvPr>
          <p:cNvCxnSpPr>
            <a:cxnSpLocks/>
          </p:cNvCxnSpPr>
          <p:nvPr/>
        </p:nvCxnSpPr>
        <p:spPr>
          <a:xfrm>
            <a:off x="1275201" y="277944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BCD0B62-3332-9CFA-A45F-E9F4D7EA4940}"/>
              </a:ext>
            </a:extLst>
          </p:cNvPr>
          <p:cNvCxnSpPr>
            <a:cxnSpLocks/>
          </p:cNvCxnSpPr>
          <p:nvPr/>
        </p:nvCxnSpPr>
        <p:spPr>
          <a:xfrm>
            <a:off x="1275201" y="4619628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37A318B7-CE8B-1F0E-0A03-4E6CB285D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Étude sur la prévoyance 2024</a:t>
            </a:r>
          </a:p>
        </p:txBody>
      </p:sp>
      <p:sp>
        <p:nvSpPr>
          <p:cNvPr id="13" name="Textfeld 26">
            <a:extLst>
              <a:ext uri="{FF2B5EF4-FFF2-40B4-BE49-F238E27FC236}">
                <a16:creationId xmlns:a16="http://schemas.microsoft.com/office/drawing/2014/main" id="{5D32E767-510D-A169-EA32-BE0AAEE94D5F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</a:rPr>
              <a:t>Base: n = [ ] | Filtre: toutes les personnes interrogées | Les écarts significatifs avec une autre sous-catégorie sont indiqués par une majuscule (p &lt; 0,05).</a:t>
            </a:r>
          </a:p>
        </p:txBody>
      </p:sp>
    </p:spTree>
    <p:extLst>
      <p:ext uri="{BB962C8B-B14F-4D97-AF65-F5344CB8AC3E}">
        <p14:creationId xmlns:p14="http://schemas.microsoft.com/office/powerpoint/2010/main" val="109558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XA 2">
  <a:themeElements>
    <a:clrScheme name="AXA_2">
      <a:dk1>
        <a:sysClr val="windowText" lastClr="000000"/>
      </a:dk1>
      <a:lt1>
        <a:sysClr val="window" lastClr="FFFFFF"/>
      </a:lt1>
      <a:dk2>
        <a:srgbClr val="00008F"/>
      </a:dk2>
      <a:lt2>
        <a:srgbClr val="B5D0EE"/>
      </a:lt2>
      <a:accent1>
        <a:srgbClr val="00ADC6"/>
      </a:accent1>
      <a:accent2>
        <a:srgbClr val="95D9B4"/>
      </a:accent2>
      <a:accent3>
        <a:srgbClr val="027180"/>
      </a:accent3>
      <a:accent4>
        <a:srgbClr val="668980"/>
      </a:accent4>
      <a:accent5>
        <a:srgbClr val="BC9D45"/>
      </a:accent5>
      <a:accent6>
        <a:srgbClr val="E196AA"/>
      </a:accent6>
      <a:hlink>
        <a:srgbClr val="00008F"/>
      </a:hlink>
      <a:folHlink>
        <a:srgbClr val="00ADC6"/>
      </a:folHlink>
    </a:clrScheme>
    <a:fontScheme name="Benutzerdefini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A_CH_DE.potx" id="{6C7AC00D-2D96-446C-9717-A52BF1824D4E}" vid="{50EAA3F2-74EB-4652-B0B1-073C418C8AE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FB0BFA00F47544BC84D2A8E0BF88F9" ma:contentTypeVersion="18" ma:contentTypeDescription="Ein neues Dokument erstellen." ma:contentTypeScope="" ma:versionID="4be8ba0942a3c978a7d668ebd4e0c56c">
  <xsd:schema xmlns:xsd="http://www.w3.org/2001/XMLSchema" xmlns:xs="http://www.w3.org/2001/XMLSchema" xmlns:p="http://schemas.microsoft.com/office/2006/metadata/properties" xmlns:ns2="50c6ab69-6051-487b-acb6-f0c58feefa51" xmlns:ns3="300cf066-be56-48ba-b69e-6033c45b83ee" targetNamespace="http://schemas.microsoft.com/office/2006/metadata/properties" ma:root="true" ma:fieldsID="a12536c2daaf7886dfb1d5cab4f70429" ns2:_="" ns3:_="">
    <xsd:import namespace="50c6ab69-6051-487b-acb6-f0c58feefa51"/>
    <xsd:import namespace="300cf066-be56-48ba-b69e-6033c45b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6ab69-6051-487b-acb6-f0c58feef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bc7cd8e4-056a-4b9a-a096-56d591af49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cf066-be56-48ba-b69e-6033c45b8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280a36-c5ed-47f7-8628-2ca46cac0f9b}" ma:internalName="TaxCatchAll" ma:showField="CatchAllData" ma:web="300cf066-be56-48ba-b69e-6033c45b8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0cf066-be56-48ba-b69e-6033c45b83ee" xsi:nil="true"/>
    <lcf76f155ced4ddcb4097134ff3c332f xmlns="50c6ab69-6051-487b-acb6-f0c58feefa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A17202-53A9-4DF0-AD36-378DFF8B8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6ab69-6051-487b-acb6-f0c58feefa51"/>
    <ds:schemaRef ds:uri="300cf066-be56-48ba-b69e-6033c45b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005B1C-97A6-4A17-B407-035A4258E1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C232E-C14C-48B6-B6D5-4E07A27C5F2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300cf066-be56-48ba-b69e-6033c45b83ee"/>
    <ds:schemaRef ds:uri="50c6ab69-6051-487b-acb6-f0c58feefa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Breitbild</PresentationFormat>
  <Paragraphs>55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Segoe UI Symbol</vt:lpstr>
      <vt:lpstr>Source Sans Pro</vt:lpstr>
      <vt:lpstr>Source Sans Pro SemiBold</vt:lpstr>
      <vt:lpstr>Symbol</vt:lpstr>
      <vt:lpstr>Wingdings</vt:lpstr>
      <vt:lpstr>Office</vt:lpstr>
      <vt:lpstr>AXA 2</vt:lpstr>
      <vt:lpstr>Niveau de vie à la retraite</vt:lpstr>
      <vt:lpstr>Plan de financement pour la retraite</vt:lpstr>
      <vt:lpstr>Différences entre retrait en capital et rente en termes de fiscalité</vt:lpstr>
      <vt:lpstr>Évaluation de l’héritage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ACKER Seraina</dc:creator>
  <cp:lastModifiedBy>WILDI Urs</cp:lastModifiedBy>
  <cp:revision>6</cp:revision>
  <dcterms:created xsi:type="dcterms:W3CDTF">2024-12-09T10:24:05Z</dcterms:created>
  <dcterms:modified xsi:type="dcterms:W3CDTF">2024-12-15T14:06:42Z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9508ac-8ac4-4ec6-977e-e0ef084c4e98_Enabled">
    <vt:lpwstr>true</vt:lpwstr>
  </property>
  <property fmtid="{D5CDD505-2E9C-101B-9397-08002B2CF9AE}" pid="3" name="MSIP_Label_0b9508ac-8ac4-4ec6-977e-e0ef084c4e98_SetDate">
    <vt:lpwstr>2024-12-09T10:24:12Z</vt:lpwstr>
  </property>
  <property fmtid="{D5CDD505-2E9C-101B-9397-08002B2CF9AE}" pid="4" name="MSIP_Label_0b9508ac-8ac4-4ec6-977e-e0ef084c4e98_Method">
    <vt:lpwstr>Standard</vt:lpwstr>
  </property>
  <property fmtid="{D5CDD505-2E9C-101B-9397-08002B2CF9AE}" pid="5" name="MSIP_Label_0b9508ac-8ac4-4ec6-977e-e0ef084c4e98_Name">
    <vt:lpwstr>CH_Internal</vt:lpwstr>
  </property>
  <property fmtid="{D5CDD505-2E9C-101B-9397-08002B2CF9AE}" pid="6" name="MSIP_Label_0b9508ac-8ac4-4ec6-977e-e0ef084c4e98_SiteId">
    <vt:lpwstr>396b38cc-aa65-492b-bb0e-3d94ed25a97b</vt:lpwstr>
  </property>
  <property fmtid="{D5CDD505-2E9C-101B-9397-08002B2CF9AE}" pid="7" name="MSIP_Label_0b9508ac-8ac4-4ec6-977e-e0ef084c4e98_ActionId">
    <vt:lpwstr>5805a423-3d40-4c33-be20-514281a2b682</vt:lpwstr>
  </property>
  <property fmtid="{D5CDD505-2E9C-101B-9397-08002B2CF9AE}" pid="8" name="MSIP_Label_0b9508ac-8ac4-4ec6-977e-e0ef084c4e98_ContentBits">
    <vt:lpwstr>4</vt:lpwstr>
  </property>
  <property fmtid="{D5CDD505-2E9C-101B-9397-08002B2CF9AE}" pid="9" name="ClassificationWatermarkLocations">
    <vt:lpwstr>Office:8</vt:lpwstr>
  </property>
  <property fmtid="{D5CDD505-2E9C-101B-9397-08002B2CF9AE}" pid="10" name="ClassificationWatermarkText">
    <vt:lpwstr>##ch_internal##</vt:lpwstr>
  </property>
  <property fmtid="{D5CDD505-2E9C-101B-9397-08002B2CF9AE}" pid="11" name="ContentTypeId">
    <vt:lpwstr>0x01010049FB0BFA00F47544BC84D2A8E0BF88F9</vt:lpwstr>
  </property>
  <property fmtid="{D5CDD505-2E9C-101B-9397-08002B2CF9AE}" pid="12" name="MediaServiceImageTags">
    <vt:lpwstr/>
  </property>
</Properties>
</file>